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34" r:id="rId14"/>
    <p:sldId id="264" r:id="rId15"/>
    <p:sldId id="266" r:id="rId16"/>
    <p:sldId id="265" r:id="rId17"/>
    <p:sldId id="335" r:id="rId18"/>
    <p:sldId id="276" r:id="rId19"/>
    <p:sldId id="303" r:id="rId20"/>
    <p:sldId id="293" r:id="rId21"/>
    <p:sldId id="277" r:id="rId22"/>
    <p:sldId id="284" r:id="rId23"/>
    <p:sldId id="269" r:id="rId24"/>
    <p:sldId id="336" r:id="rId25"/>
    <p:sldId id="337" r:id="rId26"/>
    <p:sldId id="338" r:id="rId27"/>
    <p:sldId id="339" r:id="rId28"/>
    <p:sldId id="340" r:id="rId29"/>
    <p:sldId id="270" r:id="rId30"/>
    <p:sldId id="309" r:id="rId31"/>
    <p:sldId id="341" r:id="rId32"/>
    <p:sldId id="342" r:id="rId33"/>
    <p:sldId id="343" r:id="rId34"/>
    <p:sldId id="314" r:id="rId35"/>
    <p:sldId id="345" r:id="rId36"/>
    <p:sldId id="346"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29-Jul-24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234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29-Jul-24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nagiotisPrassas/IBM_Applied_Data_Science_Capstone/blob/main/02.Data%20Collection%20with%20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5.Exploratory%20Data%20Analysis%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4.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6.Interactive%20Visual%20Analys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7.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anagiotisPrassas/IBM_Applied_Data_Science_Capstone/blob/main/08.Machine%20Learning%20Prediction%20Par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anagiotisPrassas/IBM_Applied_Data_Science_Capstone/tree/main"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nagiotisPrassas/IBM_Applied_Data_Science_Capstone/blob/main/01.Data%20Collection%20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&lt;Panagiotis Prassas&gt;</a:t>
            </a:r>
          </a:p>
          <a:p>
            <a:r>
              <a:rPr lang="en-US" dirty="0">
                <a:solidFill>
                  <a:schemeClr val="bg2"/>
                </a:solidFill>
                <a:latin typeface="Abadi" panose="020B0604020104020204" pitchFamily="34" charset="0"/>
                <a:ea typeface="SF Pro" pitchFamily="2" charset="0"/>
                <a:cs typeface="SF Pro" pitchFamily="2" charset="0"/>
              </a:rPr>
              <a:t>&lt;27 July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818698"/>
            <a:ext cx="626291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01151" y="17116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Wikipedia also provides data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4"/>
              </a:rPr>
              <a:t>https://github.com/PanagiotisPrassas/IBM_Applied_Data_Science_Capstone/blob/main/02.Data%20Collection%20with%20Web%20Scraping.ipynb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sp>
        <p:nvSpPr>
          <p:cNvPr id="2" name="Rectangle 1">
            <a:extLst>
              <a:ext uri="{FF2B5EF4-FFF2-40B4-BE49-F238E27FC236}">
                <a16:creationId xmlns:a16="http://schemas.microsoft.com/office/drawing/2014/main" id="{BCEAC9B2-5118-F4FB-0590-25B7D2136887}"/>
              </a:ext>
            </a:extLst>
          </p:cNvPr>
          <p:cNvSpPr/>
          <p:nvPr/>
        </p:nvSpPr>
        <p:spPr>
          <a:xfrm>
            <a:off x="5551714"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launch data from Wiki</a:t>
            </a:r>
          </a:p>
        </p:txBody>
      </p:sp>
      <p:sp>
        <p:nvSpPr>
          <p:cNvPr id="11" name="Arrow: Right 10">
            <a:extLst>
              <a:ext uri="{FF2B5EF4-FFF2-40B4-BE49-F238E27FC236}">
                <a16:creationId xmlns:a16="http://schemas.microsoft.com/office/drawing/2014/main" id="{2D5B74B8-4235-15AD-F271-37F9A96681F9}"/>
              </a:ext>
            </a:extLst>
          </p:cNvPr>
          <p:cNvSpPr/>
          <p:nvPr/>
        </p:nvSpPr>
        <p:spPr>
          <a:xfrm>
            <a:off x="7169986" y="2163427"/>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26B931-DC4E-1D83-C27D-16BDAFEDB9F9}"/>
              </a:ext>
            </a:extLst>
          </p:cNvPr>
          <p:cNvSpPr/>
          <p:nvPr/>
        </p:nvSpPr>
        <p:spPr>
          <a:xfrm>
            <a:off x="7799213"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Beautiful Soup object</a:t>
            </a:r>
          </a:p>
        </p:txBody>
      </p:sp>
      <p:sp>
        <p:nvSpPr>
          <p:cNvPr id="15" name="Arrow: Right 14">
            <a:extLst>
              <a:ext uri="{FF2B5EF4-FFF2-40B4-BE49-F238E27FC236}">
                <a16:creationId xmlns:a16="http://schemas.microsoft.com/office/drawing/2014/main" id="{1CC42183-B247-98F0-B535-E0464F6CC92D}"/>
              </a:ext>
            </a:extLst>
          </p:cNvPr>
          <p:cNvSpPr/>
          <p:nvPr/>
        </p:nvSpPr>
        <p:spPr>
          <a:xfrm>
            <a:off x="9425027" y="2136213"/>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B3FA11-5B05-9D05-C397-5986A109E030}"/>
              </a:ext>
            </a:extLst>
          </p:cNvPr>
          <p:cNvSpPr/>
          <p:nvPr/>
        </p:nvSpPr>
        <p:spPr>
          <a:xfrm>
            <a:off x="10046713"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all column names</a:t>
            </a:r>
          </a:p>
        </p:txBody>
      </p:sp>
      <p:sp>
        <p:nvSpPr>
          <p:cNvPr id="17" name="Rectangle 16">
            <a:extLst>
              <a:ext uri="{FF2B5EF4-FFF2-40B4-BE49-F238E27FC236}">
                <a16:creationId xmlns:a16="http://schemas.microsoft.com/office/drawing/2014/main" id="{B33D9195-F856-352D-9718-D061719E062C}"/>
              </a:ext>
            </a:extLst>
          </p:cNvPr>
          <p:cNvSpPr/>
          <p:nvPr/>
        </p:nvSpPr>
        <p:spPr>
          <a:xfrm>
            <a:off x="10112428" y="3670644"/>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 by parsing HTML tables</a:t>
            </a:r>
          </a:p>
        </p:txBody>
      </p:sp>
      <p:sp>
        <p:nvSpPr>
          <p:cNvPr id="18" name="Arrow: Right 17">
            <a:extLst>
              <a:ext uri="{FF2B5EF4-FFF2-40B4-BE49-F238E27FC236}">
                <a16:creationId xmlns:a16="http://schemas.microsoft.com/office/drawing/2014/main" id="{CF75B211-1DEC-65DE-A568-117EF155DE3A}"/>
              </a:ext>
            </a:extLst>
          </p:cNvPr>
          <p:cNvSpPr/>
          <p:nvPr/>
        </p:nvSpPr>
        <p:spPr>
          <a:xfrm rot="10800000">
            <a:off x="9436496" y="3874642"/>
            <a:ext cx="58331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F3F256-1E8D-086A-01F8-77DA640B0578}"/>
              </a:ext>
            </a:extLst>
          </p:cNvPr>
          <p:cNvSpPr/>
          <p:nvPr/>
        </p:nvSpPr>
        <p:spPr>
          <a:xfrm>
            <a:off x="7844418" y="3670643"/>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Data into dictionary</a:t>
            </a:r>
          </a:p>
        </p:txBody>
      </p:sp>
      <p:sp>
        <p:nvSpPr>
          <p:cNvPr id="22" name="Arrow: Down 21">
            <a:extLst>
              <a:ext uri="{FF2B5EF4-FFF2-40B4-BE49-F238E27FC236}">
                <a16:creationId xmlns:a16="http://schemas.microsoft.com/office/drawing/2014/main" id="{ADEE4177-C77F-A3F2-3E91-53A18A5AB982}"/>
              </a:ext>
            </a:extLst>
          </p:cNvPr>
          <p:cNvSpPr/>
          <p:nvPr/>
        </p:nvSpPr>
        <p:spPr>
          <a:xfrm>
            <a:off x="10577282" y="2966055"/>
            <a:ext cx="484632" cy="5905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8C909E1-7D3F-1DC8-A29B-6E434745D8BE}"/>
              </a:ext>
            </a:extLst>
          </p:cNvPr>
          <p:cNvSpPr/>
          <p:nvPr/>
        </p:nvSpPr>
        <p:spPr>
          <a:xfrm rot="10800000">
            <a:off x="7205240" y="3897884"/>
            <a:ext cx="58331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708D44-9083-9C08-DF21-A97BB5377243}"/>
              </a:ext>
            </a:extLst>
          </p:cNvPr>
          <p:cNvSpPr/>
          <p:nvPr/>
        </p:nvSpPr>
        <p:spPr>
          <a:xfrm>
            <a:off x="5551714" y="3679145"/>
            <a:ext cx="1622512"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DataFrame</a:t>
            </a:r>
            <a:r>
              <a:rPr lang="en-US" dirty="0"/>
              <a:t> from dictionary</a:t>
            </a:r>
          </a:p>
        </p:txBody>
      </p:sp>
      <p:sp>
        <p:nvSpPr>
          <p:cNvPr id="25" name="Arrow: Down 24">
            <a:extLst>
              <a:ext uri="{FF2B5EF4-FFF2-40B4-BE49-F238E27FC236}">
                <a16:creationId xmlns:a16="http://schemas.microsoft.com/office/drawing/2014/main" id="{690D3FF6-219C-3E53-684A-D0171516CFAA}"/>
              </a:ext>
            </a:extLst>
          </p:cNvPr>
          <p:cNvSpPr/>
          <p:nvPr/>
        </p:nvSpPr>
        <p:spPr>
          <a:xfrm>
            <a:off x="6027811" y="4694876"/>
            <a:ext cx="484632" cy="5905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62D7778A-A8FC-42FB-3F7D-751696414743}"/>
              </a:ext>
            </a:extLst>
          </p:cNvPr>
          <p:cNvSpPr/>
          <p:nvPr/>
        </p:nvSpPr>
        <p:spPr>
          <a:xfrm>
            <a:off x="6579438" y="5276362"/>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2E42F6-4DDB-F7E5-2A6B-836AA073BF56}"/>
              </a:ext>
            </a:extLst>
          </p:cNvPr>
          <p:cNvSpPr/>
          <p:nvPr/>
        </p:nvSpPr>
        <p:spPr>
          <a:xfrm>
            <a:off x="7799213" y="5044912"/>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Data to CSV</a:t>
            </a:r>
          </a:p>
        </p:txBody>
      </p:sp>
    </p:spTree>
    <p:extLst>
      <p:ext uri="{BB962C8B-B14F-4D97-AF65-F5344CB8AC3E}">
        <p14:creationId xmlns:p14="http://schemas.microsoft.com/office/powerpoint/2010/main" val="245081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(EDA) to the Data and we determined the training labels</a:t>
            </a:r>
          </a:p>
          <a:p>
            <a:r>
              <a:rPr lang="en-US" sz="2200" dirty="0">
                <a:solidFill>
                  <a:schemeClr val="accent3">
                    <a:lumMod val="25000"/>
                  </a:schemeClr>
                </a:solidFill>
                <a:latin typeface="Abadi" panose="020B0604020104020204" pitchFamily="34" charset="0"/>
              </a:rPr>
              <a:t>We calculated the number of the launches of each site and the number of each orbits</a:t>
            </a:r>
          </a:p>
          <a:p>
            <a:r>
              <a:rPr lang="en-US" sz="2200" dirty="0">
                <a:solidFill>
                  <a:schemeClr val="accent3">
                    <a:lumMod val="25000"/>
                  </a:schemeClr>
                </a:solidFill>
                <a:latin typeface="Abadi" panose="020B0604020104020204" pitchFamily="34" charset="0"/>
              </a:rPr>
              <a:t>After analyzing features, we created a landing outcome label and export all results to a CSV</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Link to the notebook :</a:t>
            </a:r>
          </a:p>
          <a:p>
            <a:pPr marL="0" indent="0">
              <a:buNone/>
            </a:pPr>
            <a:r>
              <a:rPr lang="en-US" sz="2200" dirty="0">
                <a:solidFill>
                  <a:schemeClr val="accent3">
                    <a:lumMod val="25000"/>
                  </a:schemeClr>
                </a:solidFill>
                <a:latin typeface="Abadi" panose="020B0604020104020204" pitchFamily="34" charset="0"/>
                <a:hlinkClick r:id="rId3"/>
              </a:rPr>
              <a:t>https://github.com/PanagiotisPrassas/IBM_Applied_Data_Science_Capstone/blob/main/03.Data%20Wrangling.ipynb</a:t>
            </a:r>
            <a:r>
              <a:rPr lang="en-US" sz="2200" dirty="0">
                <a:solidFill>
                  <a:schemeClr val="accent3">
                    <a:lumMod val="25000"/>
                  </a:schemeClr>
                </a:solidFill>
                <a:latin typeface="Abadi" panose="020B0604020104020204" pitchFamily="34" charset="0"/>
              </a:rPr>
              <a:t> </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performed EDA to the data by visualizing the relationships between the features such as flight number, launch site, payload, success rate of each orbit type and launch success yearly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 </a:t>
            </a:r>
            <a:r>
              <a:rPr lang="en-US" sz="2200" dirty="0">
                <a:solidFill>
                  <a:schemeClr val="accent3">
                    <a:lumMod val="25000"/>
                  </a:schemeClr>
                </a:solidFill>
                <a:latin typeface="Abadi" panose="020B0604020104020204" pitchFamily="34" charset="0"/>
                <a:hlinkClick r:id="rId3"/>
              </a:rPr>
              <a:t>https://github.com/PanagiotisPrassas/IBM_Applied_Data_Science_Capstone/blob/main/05.Exploratory%20Data%20Analysis%20with%20Data%20Visualization.ipynb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E7CB720E-6C7F-7078-99B2-763B485CE14E}"/>
              </a:ext>
            </a:extLst>
          </p:cNvPr>
          <p:cNvPicPr>
            <a:picLocks noChangeAspect="1"/>
          </p:cNvPicPr>
          <p:nvPr/>
        </p:nvPicPr>
        <p:blipFill>
          <a:blip r:embed="rId4"/>
          <a:stretch>
            <a:fillRect/>
          </a:stretch>
        </p:blipFill>
        <p:spPr>
          <a:xfrm>
            <a:off x="6943517" y="1430231"/>
            <a:ext cx="4135668" cy="2273293"/>
          </a:xfrm>
          <a:prstGeom prst="rect">
            <a:avLst/>
          </a:prstGeom>
          <a:ln>
            <a:solidFill>
              <a:schemeClr val="tx1"/>
            </a:solidFill>
          </a:ln>
        </p:spPr>
      </p:pic>
      <p:pic>
        <p:nvPicPr>
          <p:cNvPr id="7" name="Picture 6">
            <a:extLst>
              <a:ext uri="{FF2B5EF4-FFF2-40B4-BE49-F238E27FC236}">
                <a16:creationId xmlns:a16="http://schemas.microsoft.com/office/drawing/2014/main" id="{82E5353A-2714-EE7F-5106-2B06BC1C04CD}"/>
              </a:ext>
            </a:extLst>
          </p:cNvPr>
          <p:cNvPicPr>
            <a:picLocks noChangeAspect="1"/>
          </p:cNvPicPr>
          <p:nvPr/>
        </p:nvPicPr>
        <p:blipFill>
          <a:blip r:embed="rId5"/>
          <a:stretch>
            <a:fillRect/>
          </a:stretch>
        </p:blipFill>
        <p:spPr>
          <a:xfrm>
            <a:off x="6943517" y="3823268"/>
            <a:ext cx="4135668" cy="2202306"/>
          </a:xfrm>
          <a:prstGeom prst="rect">
            <a:avLst/>
          </a:prstGeom>
          <a:ln>
            <a:solidFill>
              <a:srgbClr val="121619"/>
            </a:solidFill>
          </a:ln>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30086"/>
            <a:ext cx="9745589" cy="5197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downloaded the dataset and stored it in database table</a:t>
            </a:r>
          </a:p>
          <a:p>
            <a:pPr>
              <a:lnSpc>
                <a:spcPct val="100000"/>
              </a:lnSpc>
              <a:spcBef>
                <a:spcPts val="1400"/>
              </a:spcBef>
            </a:pPr>
            <a:r>
              <a:rPr lang="en-US" sz="2200" dirty="0">
                <a:solidFill>
                  <a:schemeClr val="accent3">
                    <a:lumMod val="25000"/>
                  </a:schemeClr>
                </a:solidFill>
                <a:latin typeface="Abadi"/>
              </a:rPr>
              <a:t>We performed SQL Queries to find out:</a:t>
            </a:r>
          </a:p>
          <a:p>
            <a:pPr lvl="1">
              <a:lnSpc>
                <a:spcPct val="100000"/>
              </a:lnSpc>
              <a:spcBef>
                <a:spcPts val="1400"/>
              </a:spcBef>
            </a:pPr>
            <a:r>
              <a:rPr lang="en-US" sz="1800" dirty="0">
                <a:solidFill>
                  <a:schemeClr val="accent3">
                    <a:lumMod val="25000"/>
                  </a:schemeClr>
                </a:solidFill>
                <a:latin typeface="Abadi" panose="020B0604020104020204" pitchFamily="34" charset="0"/>
              </a:rPr>
              <a:t>The names of the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5 records where launch sites begin with the string 'CCA’</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1400"/>
              </a:spcBef>
            </a:pPr>
            <a:r>
              <a:rPr lang="en-US" sz="1800" dirty="0">
                <a:latin typeface="Abadi" panose="020B0604020104020204" pitchFamily="34" charset="0"/>
              </a:rPr>
              <a:t>Average payload mass carried by booster version F9 v1.1</a:t>
            </a:r>
          </a:p>
          <a:p>
            <a:pPr lvl="1">
              <a:lnSpc>
                <a:spcPct val="100000"/>
              </a:lnSpc>
              <a:spcBef>
                <a:spcPts val="1400"/>
              </a:spcBef>
            </a:pPr>
            <a:r>
              <a:rPr lang="en-US" sz="1800" dirty="0">
                <a:latin typeface="Abadi" panose="020B0604020104020204" pitchFamily="34" charset="0"/>
              </a:rPr>
              <a:t>The date when the first successful landing outcome in ground pad was achieved</a:t>
            </a:r>
          </a:p>
          <a:p>
            <a:pPr lvl="1">
              <a:lnSpc>
                <a:spcPct val="100000"/>
              </a:lnSpc>
              <a:spcBef>
                <a:spcPts val="1400"/>
              </a:spcBef>
            </a:pPr>
            <a:r>
              <a:rPr lang="en-US" sz="1800" dirty="0">
                <a:solidFill>
                  <a:schemeClr val="accent3">
                    <a:lumMod val="25000"/>
                  </a:schemeClr>
                </a:solidFill>
                <a:latin typeface="Abadi" panose="020B0604020104020204" pitchFamily="34" charset="0"/>
              </a:rPr>
              <a:t>The names of the boosters which have success in drone ship and have payload mass greater than 4000 but less than 6000</a:t>
            </a:r>
          </a:p>
          <a:p>
            <a:pPr lvl="1">
              <a:lnSpc>
                <a:spcPct val="100000"/>
              </a:lnSpc>
              <a:spcBef>
                <a:spcPts val="1400"/>
              </a:spcBef>
            </a:pPr>
            <a:r>
              <a:rPr lang="en-US" sz="1800" dirty="0">
                <a:latin typeface="Abadi" panose="020B0604020104020204" pitchFamily="34" charset="0"/>
              </a:rPr>
              <a:t>The total number of successful and failure mission outcomes</a:t>
            </a:r>
          </a:p>
          <a:p>
            <a:pPr lvl="1">
              <a:lnSpc>
                <a:spcPct val="100000"/>
              </a:lnSpc>
              <a:spcBef>
                <a:spcPts val="1400"/>
              </a:spcBef>
            </a:pPr>
            <a:r>
              <a:rPr lang="en-US" sz="1800" dirty="0">
                <a:latin typeface="Abadi" panose="020B0604020104020204" pitchFamily="34" charset="0"/>
              </a:rPr>
              <a:t>The names of the booster versions which have carried the maximum payload mass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7543"/>
            <a:ext cx="9745589" cy="4859668"/>
          </a:xfrm>
          <a:prstGeom prst="rect">
            <a:avLst/>
          </a:prstGeom>
        </p:spPr>
        <p:txBody>
          <a:bodyPr lIns="91440" tIns="45720" rIns="91440" bIns="45720" anchor="t"/>
          <a:lstStyle/>
          <a:p>
            <a:pPr lvl="1">
              <a:lnSpc>
                <a:spcPct val="100000"/>
              </a:lnSpc>
              <a:spcBef>
                <a:spcPts val="1400"/>
              </a:spcBef>
            </a:pPr>
            <a:r>
              <a:rPr lang="en-US" sz="1800" dirty="0">
                <a:solidFill>
                  <a:schemeClr val="accent3">
                    <a:lumMod val="25000"/>
                  </a:schemeClr>
                </a:solidFill>
                <a:latin typeface="Abadi" panose="020B0604020104020204" pitchFamily="34" charset="0"/>
              </a:rPr>
              <a:t>The failed landing outcomes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Ranking the count of landing outcomes (such as Failure (drone ship) or Success (ground pad)) between the date 2010-06-04 and 2017-03-20, in descending order</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Link to the notebook : </a:t>
            </a:r>
            <a:r>
              <a:rPr lang="en-US" sz="2200" dirty="0">
                <a:solidFill>
                  <a:schemeClr val="accent3">
                    <a:lumMod val="25000"/>
                  </a:schemeClr>
                </a:solidFill>
                <a:latin typeface="Abadi" panose="020B0604020104020204" pitchFamily="34" charset="0"/>
                <a:hlinkClick r:id="rId3"/>
              </a:rPr>
              <a:t>https://github.com/PanagiotisPrassas/IBM_Applied_Data_Science_Capstone/blob/main/04.Exploratory%20Data%20Analysis%20with%20SQL.ipynb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2497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 </a:t>
            </a:r>
            <a:r>
              <a:rPr lang="en-US" sz="2200" dirty="0">
                <a:solidFill>
                  <a:schemeClr val="accent3">
                    <a:lumMod val="25000"/>
                  </a:schemeClr>
                </a:solidFill>
                <a:latin typeface="Abadi" panose="020B0604020104020204" pitchFamily="34" charset="0"/>
                <a:hlinkClick r:id="rId3"/>
              </a:rPr>
              <a:t>https://github.com/PanagiotisPrassas/IBM_Applied_Data_Science_Capstone/blob/main/06.Interactive%20Visual%20Analystics%20with%20Folium.ipynb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 </a:t>
            </a:r>
            <a:r>
              <a:rPr lang="en-US" sz="2200" dirty="0">
                <a:solidFill>
                  <a:schemeClr val="accent3">
                    <a:lumMod val="25000"/>
                  </a:schemeClr>
                </a:solidFill>
                <a:latin typeface="Abadi" panose="020B0604020104020204" pitchFamily="34" charset="0"/>
                <a:hlinkClick r:id="rId3"/>
              </a:rPr>
              <a:t>https://github.com/PanagiotisPrassas/IBM_Applied_Data_Science_Capstone/blob/main/07.Interactive%20Dashboard%20with%20Ploty%20Dash.py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657"/>
            <a:ext cx="9745589" cy="48705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 </a:t>
            </a:r>
            <a:r>
              <a:rPr lang="en-US" sz="2200" dirty="0">
                <a:solidFill>
                  <a:schemeClr val="accent3">
                    <a:lumMod val="25000"/>
                  </a:schemeClr>
                </a:solidFill>
                <a:latin typeface="Abadi" panose="020B0604020104020204" pitchFamily="34" charset="0"/>
                <a:hlinkClick r:id="rId3"/>
              </a:rPr>
              <a:t>https://github.com/PanagiotisPrassas/IBM_Applied_Data_Science_Capstone/blob/main/08.Machine%20Learning%20Prediction%20Part.ipynb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996544"/>
          </a:xfrm>
          <a:prstGeom prst="rect">
            <a:avLst/>
          </a:prstGeom>
        </p:spPr>
        <p:txBody>
          <a:bodyPr>
            <a:normAutofit fontScale="85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all succeeded</a:t>
            </a: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launch site has about a half of all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It can be assumed that each new launch has a higher rate of success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B5E5C70-B969-DD29-D1E8-93E82112C94B}"/>
              </a:ext>
            </a:extLst>
          </p:cNvPr>
          <p:cNvPicPr>
            <a:picLocks noChangeAspect="1"/>
          </p:cNvPicPr>
          <p:nvPr/>
        </p:nvPicPr>
        <p:blipFill>
          <a:blip r:embed="rId3"/>
          <a:stretch>
            <a:fillRect/>
          </a:stretch>
        </p:blipFill>
        <p:spPr>
          <a:xfrm>
            <a:off x="770011" y="1636805"/>
            <a:ext cx="10557016" cy="2143424"/>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892326"/>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For every launch site the higher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of the launches with payload mass over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payload mass under 5500 kg too</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688A351-E77F-F0FB-7245-C38AEBF88B10}"/>
              </a:ext>
            </a:extLst>
          </p:cNvPr>
          <p:cNvPicPr>
            <a:picLocks noChangeAspect="1"/>
          </p:cNvPicPr>
          <p:nvPr/>
        </p:nvPicPr>
        <p:blipFill>
          <a:blip r:embed="rId3"/>
          <a:stretch>
            <a:fillRect/>
          </a:stretch>
        </p:blipFill>
        <p:spPr>
          <a:xfrm>
            <a:off x="770012" y="1598700"/>
            <a:ext cx="10557016" cy="2181529"/>
          </a:xfrm>
          <a:prstGeom prst="rect">
            <a:avLst/>
          </a:prstGeom>
          <a:ln>
            <a:solidFill>
              <a:schemeClr val="tx1"/>
            </a:solidFill>
          </a:ln>
        </p:spPr>
      </p:pic>
    </p:spTree>
    <p:extLst>
      <p:ext uri="{BB962C8B-B14F-4D97-AF65-F5344CB8AC3E}">
        <p14:creationId xmlns:p14="http://schemas.microsoft.com/office/powerpoint/2010/main" val="3253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892326"/>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 -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between 50% and 85%: - GTO, ISS, LEO, MEO, PO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 - SO</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AC79E5DF-2909-E280-7ECE-03F98AED5DF6}"/>
              </a:ext>
            </a:extLst>
          </p:cNvPr>
          <p:cNvPicPr>
            <a:picLocks noChangeAspect="1"/>
          </p:cNvPicPr>
          <p:nvPr/>
        </p:nvPicPr>
        <p:blipFill>
          <a:blip r:embed="rId3"/>
          <a:stretch>
            <a:fillRect/>
          </a:stretch>
        </p:blipFill>
        <p:spPr>
          <a:xfrm>
            <a:off x="2784096" y="1450789"/>
            <a:ext cx="6487430" cy="3240955"/>
          </a:xfrm>
          <a:prstGeom prst="rect">
            <a:avLst/>
          </a:prstGeom>
          <a:ln>
            <a:solidFill>
              <a:srgbClr val="121619"/>
            </a:solidFill>
          </a:ln>
        </p:spPr>
      </p:pic>
    </p:spTree>
    <p:extLst>
      <p:ext uri="{BB962C8B-B14F-4D97-AF65-F5344CB8AC3E}">
        <p14:creationId xmlns:p14="http://schemas.microsoft.com/office/powerpoint/2010/main" val="692986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89232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CA3354B-1A76-301F-1A7E-9809B42AAB31}"/>
              </a:ext>
            </a:extLst>
          </p:cNvPr>
          <p:cNvPicPr>
            <a:picLocks noChangeAspect="1"/>
          </p:cNvPicPr>
          <p:nvPr/>
        </p:nvPicPr>
        <p:blipFill>
          <a:blip r:embed="rId3"/>
          <a:stretch>
            <a:fillRect/>
          </a:stretch>
        </p:blipFill>
        <p:spPr>
          <a:xfrm>
            <a:off x="759126" y="1924578"/>
            <a:ext cx="10567902" cy="2181529"/>
          </a:xfrm>
          <a:prstGeom prst="rect">
            <a:avLst/>
          </a:prstGeom>
          <a:ln>
            <a:solidFill>
              <a:schemeClr val="tx1"/>
            </a:solidFill>
          </a:ln>
        </p:spPr>
      </p:pic>
    </p:spTree>
    <p:extLst>
      <p:ext uri="{BB962C8B-B14F-4D97-AF65-F5344CB8AC3E}">
        <p14:creationId xmlns:p14="http://schemas.microsoft.com/office/powerpoint/2010/main" val="150232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89232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are more for PO, LEO and ISS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9F67FEC-9419-A078-261B-32B40B20407E}"/>
              </a:ext>
            </a:extLst>
          </p:cNvPr>
          <p:cNvPicPr>
            <a:picLocks noChangeAspect="1"/>
          </p:cNvPicPr>
          <p:nvPr/>
        </p:nvPicPr>
        <p:blipFill>
          <a:blip r:embed="rId3"/>
          <a:stretch>
            <a:fillRect/>
          </a:stretch>
        </p:blipFill>
        <p:spPr>
          <a:xfrm>
            <a:off x="864973" y="1837624"/>
            <a:ext cx="10592999" cy="2143424"/>
          </a:xfrm>
          <a:prstGeom prst="rect">
            <a:avLst/>
          </a:prstGeom>
          <a:ln>
            <a:solidFill>
              <a:schemeClr val="tx1"/>
            </a:solidFill>
          </a:ln>
        </p:spPr>
      </p:pic>
    </p:spTree>
    <p:extLst>
      <p:ext uri="{BB962C8B-B14F-4D97-AF65-F5344CB8AC3E}">
        <p14:creationId xmlns:p14="http://schemas.microsoft.com/office/powerpoint/2010/main" val="1438181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34885"/>
            <a:ext cx="10420638" cy="489232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B89A1D82-D974-2A08-7ABF-6F47B8A02DED}"/>
              </a:ext>
            </a:extLst>
          </p:cNvPr>
          <p:cNvPicPr>
            <a:picLocks noChangeAspect="1"/>
          </p:cNvPicPr>
          <p:nvPr/>
        </p:nvPicPr>
        <p:blipFill>
          <a:blip r:embed="rId3"/>
          <a:stretch>
            <a:fillRect/>
          </a:stretch>
        </p:blipFill>
        <p:spPr>
          <a:xfrm>
            <a:off x="751729" y="1426029"/>
            <a:ext cx="10688542" cy="3505199"/>
          </a:xfrm>
          <a:prstGeom prst="rect">
            <a:avLst/>
          </a:prstGeom>
          <a:ln>
            <a:solidFill>
              <a:schemeClr val="tx1"/>
            </a:solidFill>
          </a:ln>
        </p:spPr>
      </p:pic>
    </p:spTree>
    <p:extLst>
      <p:ext uri="{BB962C8B-B14F-4D97-AF65-F5344CB8AC3E}">
        <p14:creationId xmlns:p14="http://schemas.microsoft.com/office/powerpoint/2010/main" val="108863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135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DISTINCT in order to show all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26C02C6-FB85-B5B9-0F40-9C1F381592E2}"/>
              </a:ext>
            </a:extLst>
          </p:cNvPr>
          <p:cNvPicPr>
            <a:picLocks noChangeAspect="1"/>
          </p:cNvPicPr>
          <p:nvPr/>
        </p:nvPicPr>
        <p:blipFill>
          <a:blip r:embed="rId3"/>
          <a:stretch>
            <a:fillRect/>
          </a:stretch>
        </p:blipFill>
        <p:spPr>
          <a:xfrm>
            <a:off x="906390" y="2768152"/>
            <a:ext cx="10379222" cy="3172268"/>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17120"/>
            <a:ext cx="10515601" cy="12006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to display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71401F2-B414-9926-FBA8-1D247274DF6D}"/>
              </a:ext>
            </a:extLst>
          </p:cNvPr>
          <p:cNvPicPr>
            <a:picLocks noChangeAspect="1"/>
          </p:cNvPicPr>
          <p:nvPr/>
        </p:nvPicPr>
        <p:blipFill>
          <a:blip r:embed="rId3"/>
          <a:stretch>
            <a:fillRect/>
          </a:stretch>
        </p:blipFill>
        <p:spPr>
          <a:xfrm>
            <a:off x="838199" y="2035629"/>
            <a:ext cx="10515601" cy="3989944"/>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17120"/>
            <a:ext cx="10515601" cy="120060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to display the total mass carried by boosters launched by NASA (CRS)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9" name="Picture 8">
            <a:extLst>
              <a:ext uri="{FF2B5EF4-FFF2-40B4-BE49-F238E27FC236}">
                <a16:creationId xmlns:a16="http://schemas.microsoft.com/office/drawing/2014/main" id="{DB19F945-6CC4-60FE-46F7-39FAF6CE7772}"/>
              </a:ext>
            </a:extLst>
          </p:cNvPr>
          <p:cNvPicPr>
            <a:picLocks noChangeAspect="1"/>
          </p:cNvPicPr>
          <p:nvPr/>
        </p:nvPicPr>
        <p:blipFill>
          <a:blip r:embed="rId3"/>
          <a:stretch>
            <a:fillRect/>
          </a:stretch>
        </p:blipFill>
        <p:spPr>
          <a:xfrm>
            <a:off x="770011" y="3247568"/>
            <a:ext cx="10583789" cy="2048161"/>
          </a:xfrm>
          <a:prstGeom prst="rect">
            <a:avLst/>
          </a:prstGeom>
          <a:ln>
            <a:solidFill>
              <a:srgbClr val="121619"/>
            </a:solidFill>
          </a:ln>
        </p:spPr>
      </p:pic>
    </p:spTree>
    <p:extLst>
      <p:ext uri="{BB962C8B-B14F-4D97-AF65-F5344CB8AC3E}">
        <p14:creationId xmlns:p14="http://schemas.microsoft.com/office/powerpoint/2010/main" val="3053390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17120"/>
            <a:ext cx="10515601" cy="120060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to display the average payload mass carried by booster version F9 v1.1</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1" name="Picture 10">
            <a:extLst>
              <a:ext uri="{FF2B5EF4-FFF2-40B4-BE49-F238E27FC236}">
                <a16:creationId xmlns:a16="http://schemas.microsoft.com/office/drawing/2014/main" id="{D3DA431C-305D-BBFF-A771-4EDD69AE1FCB}"/>
              </a:ext>
            </a:extLst>
          </p:cNvPr>
          <p:cNvPicPr>
            <a:picLocks noChangeAspect="1"/>
          </p:cNvPicPr>
          <p:nvPr/>
        </p:nvPicPr>
        <p:blipFill>
          <a:blip r:embed="rId3"/>
          <a:stretch>
            <a:fillRect/>
          </a:stretch>
        </p:blipFill>
        <p:spPr>
          <a:xfrm>
            <a:off x="838199" y="3292381"/>
            <a:ext cx="10447412" cy="2095792"/>
          </a:xfrm>
          <a:prstGeom prst="rect">
            <a:avLst/>
          </a:prstGeom>
          <a:ln>
            <a:solidFill>
              <a:schemeClr val="tx1"/>
            </a:solidFill>
          </a:ln>
        </p:spPr>
      </p:pic>
    </p:spTree>
    <p:extLst>
      <p:ext uri="{BB962C8B-B14F-4D97-AF65-F5344CB8AC3E}">
        <p14:creationId xmlns:p14="http://schemas.microsoft.com/office/powerpoint/2010/main" val="50699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524000"/>
            <a:ext cx="10515600" cy="49032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&amp;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Dashboard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(ML)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It was possible to collected valuable data from public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of the features are the best ones in order to predict success of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ML Prediction results showed which model is the best in order to predict which characteristics are crucial to drive this opportunity by the best way, by using all the data that have been collected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17120"/>
            <a:ext cx="10515601" cy="120060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to list the date when the first successful landing outcome in group pad was achieved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20753F5-60C5-1235-0354-44C653BA6B74}"/>
              </a:ext>
            </a:extLst>
          </p:cNvPr>
          <p:cNvPicPr>
            <a:picLocks noChangeAspect="1"/>
          </p:cNvPicPr>
          <p:nvPr/>
        </p:nvPicPr>
        <p:blipFill>
          <a:blip r:embed="rId3"/>
          <a:stretch>
            <a:fillRect/>
          </a:stretch>
        </p:blipFill>
        <p:spPr>
          <a:xfrm>
            <a:off x="770011" y="3204699"/>
            <a:ext cx="10583789" cy="2133898"/>
          </a:xfrm>
          <a:prstGeom prst="rect">
            <a:avLst/>
          </a:prstGeom>
          <a:ln>
            <a:solidFill>
              <a:schemeClr val="tx1"/>
            </a:solidFill>
          </a:ln>
        </p:spPr>
      </p:pic>
    </p:spTree>
    <p:extLst>
      <p:ext uri="{BB962C8B-B14F-4D97-AF65-F5344CB8AC3E}">
        <p14:creationId xmlns:p14="http://schemas.microsoft.com/office/powerpoint/2010/main" val="3875370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1214"/>
            <a:ext cx="10515600" cy="1603375"/>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Abadi" panose="020B0604020104020204" pitchFamily="34" charset="0"/>
            </a:endParaRPr>
          </a:p>
          <a:p>
            <a:r>
              <a:rPr lang="en-US" sz="2200" b="0" i="0" u="none" strike="noStrike" baseline="0" dirty="0">
                <a:solidFill>
                  <a:srgbClr val="000000"/>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A7EBA69-FCA7-B581-D4C3-8C02B0055A8C}"/>
              </a:ext>
            </a:extLst>
          </p:cNvPr>
          <p:cNvPicPr>
            <a:picLocks noChangeAspect="1"/>
          </p:cNvPicPr>
          <p:nvPr/>
        </p:nvPicPr>
        <p:blipFill>
          <a:blip r:embed="rId3"/>
          <a:stretch>
            <a:fillRect/>
          </a:stretch>
        </p:blipFill>
        <p:spPr>
          <a:xfrm>
            <a:off x="770012" y="2804192"/>
            <a:ext cx="10515600" cy="3030552"/>
          </a:xfrm>
          <a:prstGeom prst="rect">
            <a:avLst/>
          </a:prstGeom>
          <a:ln>
            <a:solidFill>
              <a:srgbClr val="121619"/>
            </a:solidFill>
          </a:ln>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1214"/>
            <a:ext cx="10515600" cy="1603375"/>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in order to calculate the total number of successful and failure mission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269CCFC-950C-9F35-1BE8-1115EBBFE831}"/>
              </a:ext>
            </a:extLst>
          </p:cNvPr>
          <p:cNvPicPr>
            <a:picLocks noChangeAspect="1"/>
          </p:cNvPicPr>
          <p:nvPr/>
        </p:nvPicPr>
        <p:blipFill>
          <a:blip r:embed="rId3"/>
          <a:stretch>
            <a:fillRect/>
          </a:stretch>
        </p:blipFill>
        <p:spPr>
          <a:xfrm>
            <a:off x="770011" y="3102523"/>
            <a:ext cx="10515600" cy="2830192"/>
          </a:xfrm>
          <a:prstGeom prst="rect">
            <a:avLst/>
          </a:prstGeom>
          <a:ln>
            <a:solidFill>
              <a:srgbClr val="121619"/>
            </a:solidFill>
          </a:ln>
        </p:spPr>
      </p:pic>
    </p:spTree>
    <p:extLst>
      <p:ext uri="{BB962C8B-B14F-4D97-AF65-F5344CB8AC3E}">
        <p14:creationId xmlns:p14="http://schemas.microsoft.com/office/powerpoint/2010/main" val="3672275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1215"/>
            <a:ext cx="10515600" cy="7661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performed a SQL Query and Subquery in order to </a:t>
            </a:r>
            <a:r>
              <a:rPr lang="en-US" sz="2200" dirty="0">
                <a:latin typeface="Abadi" panose="020B0604020104020204" pitchFamily="34" charset="0"/>
              </a:rPr>
              <a:t>List the names of the booster versions which have carried the maximum payload mass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A1A7A0CD-8508-96C2-93D7-2816492F9D98}"/>
              </a:ext>
            </a:extLst>
          </p:cNvPr>
          <p:cNvPicPr>
            <a:picLocks noChangeAspect="1"/>
          </p:cNvPicPr>
          <p:nvPr/>
        </p:nvPicPr>
        <p:blipFill>
          <a:blip r:embed="rId3"/>
          <a:stretch>
            <a:fillRect/>
          </a:stretch>
        </p:blipFill>
        <p:spPr>
          <a:xfrm>
            <a:off x="770012" y="2096079"/>
            <a:ext cx="10515600" cy="3929494"/>
          </a:xfrm>
          <a:prstGeom prst="rect">
            <a:avLst/>
          </a:prstGeom>
          <a:ln>
            <a:solidFill>
              <a:schemeClr val="tx1"/>
            </a:solidFill>
          </a:ln>
        </p:spPr>
      </p:pic>
    </p:spTree>
    <p:extLst>
      <p:ext uri="{BB962C8B-B14F-4D97-AF65-F5344CB8AC3E}">
        <p14:creationId xmlns:p14="http://schemas.microsoft.com/office/powerpoint/2010/main" val="1767227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94675" cy="8614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performed a SQL Query in order to 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8A1D5D6-AA5B-AE75-0FFB-0D0AFEC24934}"/>
              </a:ext>
            </a:extLst>
          </p:cNvPr>
          <p:cNvPicPr>
            <a:picLocks noChangeAspect="1"/>
          </p:cNvPicPr>
          <p:nvPr/>
        </p:nvPicPr>
        <p:blipFill>
          <a:blip r:embed="rId3"/>
          <a:stretch>
            <a:fillRect/>
          </a:stretch>
        </p:blipFill>
        <p:spPr>
          <a:xfrm>
            <a:off x="770011" y="2242457"/>
            <a:ext cx="10651978" cy="3734321"/>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10515600" cy="116794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performed a SQL Query in order to 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F224960-1B96-C62A-2FB3-6BE72F5470F7}"/>
              </a:ext>
            </a:extLst>
          </p:cNvPr>
          <p:cNvPicPr>
            <a:picLocks noChangeAspect="1"/>
          </p:cNvPicPr>
          <p:nvPr/>
        </p:nvPicPr>
        <p:blipFill>
          <a:blip r:embed="rId3"/>
          <a:stretch>
            <a:fillRect/>
          </a:stretch>
        </p:blipFill>
        <p:spPr>
          <a:xfrm>
            <a:off x="770011" y="2514600"/>
            <a:ext cx="10521801" cy="3592646"/>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1455511"/>
            <a:ext cx="10515601" cy="12441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very close proximity to the coast, while launching rockets towards the ocean it minimizes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global map</a:t>
            </a:r>
          </a:p>
        </p:txBody>
      </p:sp>
      <p:pic>
        <p:nvPicPr>
          <p:cNvPr id="6" name="Picture 5">
            <a:extLst>
              <a:ext uri="{FF2B5EF4-FFF2-40B4-BE49-F238E27FC236}">
                <a16:creationId xmlns:a16="http://schemas.microsoft.com/office/drawing/2014/main" id="{7A9FFB65-BF3C-E6BE-CD24-6D2C22AD98C7}"/>
              </a:ext>
            </a:extLst>
          </p:cNvPr>
          <p:cNvPicPr>
            <a:picLocks noChangeAspect="1"/>
          </p:cNvPicPr>
          <p:nvPr/>
        </p:nvPicPr>
        <p:blipFill>
          <a:blip r:embed="rId3"/>
          <a:stretch>
            <a:fillRect/>
          </a:stretch>
        </p:blipFill>
        <p:spPr>
          <a:xfrm>
            <a:off x="2269670" y="2699657"/>
            <a:ext cx="7652658" cy="3220478"/>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10515600" cy="165315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From the color-labeled markers we should be able to easily identify which launch sites have relatively high success rates :</a:t>
            </a:r>
          </a:p>
          <a:p>
            <a:pPr lvl="1">
              <a:lnSpc>
                <a:spcPct val="100000"/>
              </a:lnSpc>
              <a:spcBef>
                <a:spcPts val="1400"/>
              </a:spcBef>
            </a:pPr>
            <a:r>
              <a:rPr lang="en-US" sz="1800" dirty="0">
                <a:solidFill>
                  <a:schemeClr val="accent3">
                    <a:lumMod val="25000"/>
                  </a:schemeClr>
                </a:solidFill>
                <a:latin typeface="Abadi"/>
              </a:rPr>
              <a:t>Green Marker = Successful Launch </a:t>
            </a:r>
          </a:p>
          <a:p>
            <a:pPr lvl="1">
              <a:lnSpc>
                <a:spcPct val="100000"/>
              </a:lnSpc>
              <a:spcBef>
                <a:spcPts val="1400"/>
              </a:spcBef>
            </a:pPr>
            <a:r>
              <a:rPr lang="en-US" sz="1800" dirty="0">
                <a:solidFill>
                  <a:schemeClr val="accent3">
                    <a:lumMod val="25000"/>
                  </a:schemeClr>
                </a:solidFill>
                <a:latin typeface="Abadi"/>
              </a:rPr>
              <a:t>Red Marker = Failed Launch</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 on the map</a:t>
            </a:r>
          </a:p>
        </p:txBody>
      </p:sp>
      <p:pic>
        <p:nvPicPr>
          <p:cNvPr id="4" name="Picture 3">
            <a:extLst>
              <a:ext uri="{FF2B5EF4-FFF2-40B4-BE49-F238E27FC236}">
                <a16:creationId xmlns:a16="http://schemas.microsoft.com/office/drawing/2014/main" id="{722A06C8-196C-5439-83EF-8B46F43D2F2D}"/>
              </a:ext>
            </a:extLst>
          </p:cNvPr>
          <p:cNvPicPr>
            <a:picLocks noChangeAspect="1"/>
          </p:cNvPicPr>
          <p:nvPr/>
        </p:nvPicPr>
        <p:blipFill>
          <a:blip r:embed="rId3"/>
          <a:stretch>
            <a:fillRect/>
          </a:stretch>
        </p:blipFill>
        <p:spPr>
          <a:xfrm>
            <a:off x="2628724" y="2906486"/>
            <a:ext cx="6798173" cy="3423281"/>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7769"/>
            <a:ext cx="10515600" cy="8411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visual analysis we can see that the AFS SLC-40 launch site is 0.90km away from the coast</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coast</a:t>
            </a:r>
          </a:p>
        </p:txBody>
      </p:sp>
      <p:pic>
        <p:nvPicPr>
          <p:cNvPr id="4" name="Picture 3">
            <a:extLst>
              <a:ext uri="{FF2B5EF4-FFF2-40B4-BE49-F238E27FC236}">
                <a16:creationId xmlns:a16="http://schemas.microsoft.com/office/drawing/2014/main" id="{D2A9EBB1-87F1-2472-C3CA-E84A3CCE0D9F}"/>
              </a:ext>
            </a:extLst>
          </p:cNvPr>
          <p:cNvPicPr>
            <a:picLocks noChangeAspect="1"/>
          </p:cNvPicPr>
          <p:nvPr/>
        </p:nvPicPr>
        <p:blipFill>
          <a:blip r:embed="rId3"/>
          <a:stretch>
            <a:fillRect/>
          </a:stretch>
        </p:blipFill>
        <p:spPr>
          <a:xfrm>
            <a:off x="2397064" y="2632270"/>
            <a:ext cx="7261494" cy="3257200"/>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513114"/>
            <a:ext cx="10530114" cy="4806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457200" lvl="1" indent="0">
              <a:spcBef>
                <a:spcPts val="1400"/>
              </a:spcBef>
              <a:buNone/>
            </a:pPr>
            <a:r>
              <a:rPr lang="en-US" sz="1800" dirty="0">
                <a:solidFill>
                  <a:schemeClr val="accent3">
                    <a:lumMod val="25000"/>
                  </a:schemeClr>
                </a:solidFill>
                <a:latin typeface="Abadi" panose="020B0604020104020204" pitchFamily="34" charset="0"/>
              </a:rPr>
              <a:t>So the main objective is to evaluate the viability of a new company named SpaceY to compete with SpaceX</a:t>
            </a:r>
          </a:p>
          <a:p>
            <a:pPr>
              <a:spcBef>
                <a:spcPts val="1400"/>
              </a:spcBef>
            </a:pPr>
            <a:r>
              <a:rPr lang="en-US" sz="2200" dirty="0">
                <a:solidFill>
                  <a:schemeClr val="accent3">
                    <a:lumMod val="25000"/>
                  </a:schemeClr>
                </a:solidFill>
                <a:latin typeface="Abadi" panose="020B0604020104020204" pitchFamily="34" charset="0"/>
              </a:rPr>
              <a:t>Problems you want to find answers </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a:p>
            <a:pPr lvl="1">
              <a:spcBef>
                <a:spcPts val="1400"/>
              </a:spcBef>
            </a:pPr>
            <a:r>
              <a:rPr lang="en-US" sz="1800" dirty="0">
                <a:solidFill>
                  <a:schemeClr val="accent3">
                    <a:lumMod val="25000"/>
                  </a:schemeClr>
                </a:solidFill>
                <a:latin typeface="Abadi" panose="020B0604020104020204" pitchFamily="34" charset="0"/>
              </a:rPr>
              <a:t>Where is the best place in order to perform the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1611249"/>
            <a:ext cx="10515601"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launch site with the most successful launches is the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7" name="Picture 6">
            <a:extLst>
              <a:ext uri="{FF2B5EF4-FFF2-40B4-BE49-F238E27FC236}">
                <a16:creationId xmlns:a16="http://schemas.microsoft.com/office/drawing/2014/main" id="{EBFC1504-C0E5-06E6-B70D-E0EDFE35B8C4}"/>
              </a:ext>
            </a:extLst>
          </p:cNvPr>
          <p:cNvPicPr>
            <a:picLocks noChangeAspect="1"/>
          </p:cNvPicPr>
          <p:nvPr/>
        </p:nvPicPr>
        <p:blipFill>
          <a:blip r:embed="rId3"/>
          <a:stretch>
            <a:fillRect/>
          </a:stretch>
        </p:blipFill>
        <p:spPr>
          <a:xfrm>
            <a:off x="2458247" y="2683848"/>
            <a:ext cx="7139128" cy="3194124"/>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80967"/>
            <a:ext cx="10551583" cy="9268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the launch site with the highest launch success ratio, achieved a 76.9% success rate along with a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E6E58D49-5DE6-5E6F-75E2-C6BF22CFA41A}"/>
              </a:ext>
            </a:extLst>
          </p:cNvPr>
          <p:cNvPicPr>
            <a:picLocks noChangeAspect="1"/>
          </p:cNvPicPr>
          <p:nvPr/>
        </p:nvPicPr>
        <p:blipFill>
          <a:blip r:embed="rId3"/>
          <a:stretch>
            <a:fillRect/>
          </a:stretch>
        </p:blipFill>
        <p:spPr>
          <a:xfrm>
            <a:off x="3108193" y="2426153"/>
            <a:ext cx="5803250" cy="3179990"/>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8167"/>
            <a:ext cx="10687961" cy="10699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7" name="Picture 6">
            <a:extLst>
              <a:ext uri="{FF2B5EF4-FFF2-40B4-BE49-F238E27FC236}">
                <a16:creationId xmlns:a16="http://schemas.microsoft.com/office/drawing/2014/main" id="{50E2CB92-E3E7-78AF-E8DB-89B65A0BE1C3}"/>
              </a:ext>
            </a:extLst>
          </p:cNvPr>
          <p:cNvPicPr>
            <a:picLocks noChangeAspect="1"/>
          </p:cNvPicPr>
          <p:nvPr/>
        </p:nvPicPr>
        <p:blipFill>
          <a:blip r:embed="rId3"/>
          <a:stretch>
            <a:fillRect/>
          </a:stretch>
        </p:blipFill>
        <p:spPr>
          <a:xfrm>
            <a:off x="1422247" y="2383971"/>
            <a:ext cx="9383486" cy="3626664"/>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18085"/>
            <a:ext cx="10515601" cy="8461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of the models have the same accuracy, so we performed GridSearchCV best scores in order to rank them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E3D3C81-4BFC-E0A5-8E20-880E037DAAEA}"/>
              </a:ext>
            </a:extLst>
          </p:cNvPr>
          <p:cNvPicPr>
            <a:picLocks noChangeAspect="1"/>
          </p:cNvPicPr>
          <p:nvPr/>
        </p:nvPicPr>
        <p:blipFill>
          <a:blip r:embed="rId3"/>
          <a:stretch>
            <a:fillRect/>
          </a:stretch>
        </p:blipFill>
        <p:spPr>
          <a:xfrm>
            <a:off x="770011" y="2582855"/>
            <a:ext cx="10515601" cy="3162741"/>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8350"/>
            <a:ext cx="10515600" cy="15287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visualization we show the confusion matrix of the best performing model (Decision Tree model). It visualizes that the classifier can distinguish between the different classes and the main problem is that the false positives (unsuccessful landings) are marked as successful landing by the classifier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BAA3578-8A10-6CDE-7232-9A7F16ED1AD9}"/>
              </a:ext>
            </a:extLst>
          </p:cNvPr>
          <p:cNvPicPr>
            <a:picLocks noChangeAspect="1"/>
          </p:cNvPicPr>
          <p:nvPr/>
        </p:nvPicPr>
        <p:blipFill>
          <a:blip r:embed="rId3"/>
          <a:stretch>
            <a:fillRect/>
          </a:stretch>
        </p:blipFill>
        <p:spPr>
          <a:xfrm>
            <a:off x="3852550" y="3189513"/>
            <a:ext cx="3887194" cy="2979959"/>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6711"/>
            <a:ext cx="10687961" cy="490049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methods used on the Data such as Wrangling, Visualization, EDA and ML we can present some interesting conclusions :</a:t>
            </a:r>
          </a:p>
          <a:p>
            <a:pPr>
              <a:lnSpc>
                <a:spcPct val="100000"/>
              </a:lnSpc>
              <a:spcBef>
                <a:spcPts val="1400"/>
              </a:spcBef>
            </a:pPr>
            <a:r>
              <a:rPr lang="en-US" sz="2200" dirty="0">
                <a:solidFill>
                  <a:schemeClr val="accent3">
                    <a:lumMod val="25000"/>
                  </a:schemeClr>
                </a:solidFill>
                <a:latin typeface="Abadi" panose="020B0604020104020204" pitchFamily="34" charset="0"/>
              </a:rPr>
              <a:t>In this project, we tried to predict if the first stage of a given Falcon 9 launch will land in order to determine the cost of a launch. This information can be used if an alternate company wants to bid against SpaceX for a rocket launch. Each feature of a Falcon 9 launch, such as its payload mass or orbit type, may affect the mission outcome in a certain way such as :</a:t>
            </a:r>
            <a:endParaRPr lang="en-US" sz="2200" b="0" i="0" u="none" strike="noStrike" baseline="0" dirty="0">
              <a:solidFill>
                <a:srgbClr val="000000"/>
              </a:solidFill>
              <a:latin typeface="Abadi" panose="020B0604020104020204" pitchFamily="34" charset="0"/>
            </a:endParaRPr>
          </a:p>
          <a:p>
            <a:pPr lvl="1"/>
            <a:r>
              <a:rPr lang="en-US" sz="2000" b="0" i="0" u="none" strike="noStrike" baseline="0" dirty="0">
                <a:solidFill>
                  <a:srgbClr val="292929"/>
                </a:solidFill>
                <a:latin typeface="Abadi" panose="020B0604020104020204" pitchFamily="34" charset="0"/>
              </a:rPr>
              <a:t>The larger the flight amount at a launch site, the greater the success rate at a launch site.</a:t>
            </a:r>
            <a:endParaRPr lang="en-US" sz="2000" b="0" i="0" u="none" strike="noStrike" baseline="0" dirty="0">
              <a:solidFill>
                <a:srgbClr val="000000"/>
              </a:solidFill>
              <a:latin typeface="Abadi" panose="020B0604020104020204" pitchFamily="34" charset="0"/>
            </a:endParaRPr>
          </a:p>
          <a:p>
            <a:pPr lvl="1"/>
            <a:r>
              <a:rPr lang="en-US" sz="2000" b="0" i="0" u="none" strike="noStrike" baseline="0" dirty="0">
                <a:solidFill>
                  <a:srgbClr val="000000"/>
                </a:solidFill>
                <a:latin typeface="Abadi" panose="020B0604020104020204" pitchFamily="34" charset="0"/>
              </a:rPr>
              <a:t>Launch success rate started to increase in 2013 till 2020.</a:t>
            </a:r>
          </a:p>
          <a:p>
            <a:pPr lvl="1"/>
            <a:r>
              <a:rPr lang="en-US" sz="2000" b="0" i="0" u="none" strike="noStrike" baseline="0" dirty="0">
                <a:solidFill>
                  <a:srgbClr val="292929"/>
                </a:solidFill>
                <a:latin typeface="Abadi" panose="020B0604020104020204" pitchFamily="34" charset="0"/>
              </a:rPr>
              <a:t>Orbits </a:t>
            </a:r>
            <a:r>
              <a:rPr lang="en-US" sz="2000" b="0" i="0" u="none" strike="noStrike" baseline="0" dirty="0">
                <a:solidFill>
                  <a:srgbClr val="000000"/>
                </a:solidFill>
                <a:latin typeface="Abadi" panose="020B0604020104020204" pitchFamily="34" charset="0"/>
              </a:rPr>
              <a:t>ES-L1, GEO, HEO, SSO, VLEO had the most success rate.</a:t>
            </a:r>
          </a:p>
          <a:p>
            <a:pPr lvl="1"/>
            <a:r>
              <a:rPr lang="en-US" sz="2000" b="0" i="0" u="none" strike="noStrike" baseline="0" dirty="0">
                <a:solidFill>
                  <a:srgbClr val="292929"/>
                </a:solidFill>
                <a:latin typeface="Abadi" panose="020B0604020104020204" pitchFamily="34" charset="0"/>
              </a:rPr>
              <a:t>KSC LC-39A had the most successful launches of any sites</a:t>
            </a:r>
          </a:p>
          <a:p>
            <a:pPr lvl="1"/>
            <a:r>
              <a:rPr lang="en-US" sz="2000" b="0" i="0" u="none" strike="noStrike" baseline="0" dirty="0">
                <a:solidFill>
                  <a:srgbClr val="292929"/>
                </a:solidFill>
                <a:latin typeface="Abadi" panose="020B0604020104020204" pitchFamily="34" charset="0"/>
              </a:rPr>
              <a:t>The Decision tree classifier is the best machine learning algorithm for this task.</a:t>
            </a:r>
          </a:p>
          <a:p>
            <a:pPr lvl="1"/>
            <a:endParaRPr lang="en-US" sz="1800" b="0" i="0" u="none" strike="noStrike" baseline="0" dirty="0">
              <a:solidFill>
                <a:srgbClr val="292929"/>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95248" y="1859522"/>
            <a:ext cx="1066512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code and notebooks links from GitHub : </a:t>
            </a:r>
            <a:r>
              <a:rPr lang="en-US" sz="2200" dirty="0">
                <a:solidFill>
                  <a:schemeClr val="accent3">
                    <a:lumMod val="25000"/>
                  </a:schemeClr>
                </a:solidFill>
                <a:latin typeface="Abadi" panose="020B0604020104020204" pitchFamily="34" charset="0"/>
                <a:hlinkClick r:id="rId4"/>
              </a:rPr>
              <a:t>https://github.com/PanagiotisPrassas/IBM_Applied_Data_Science_Capstone/tree/main</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8943"/>
            <a:ext cx="10104817" cy="545374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Data was collected from 2 public sources:</a:t>
            </a:r>
          </a:p>
          <a:p>
            <a:pPr lvl="2">
              <a:lnSpc>
                <a:spcPct val="120000"/>
              </a:lnSpc>
              <a:spcBef>
                <a:spcPts val="1400"/>
              </a:spcBef>
            </a:pPr>
            <a:r>
              <a:rPr lang="en-US" sz="8000" dirty="0">
                <a:solidFill>
                  <a:schemeClr val="accent3">
                    <a:lumMod val="25000"/>
                  </a:schemeClr>
                </a:solidFill>
                <a:latin typeface="Abadi"/>
              </a:rPr>
              <a:t>SpaceX API (</a:t>
            </a:r>
            <a:r>
              <a:rPr lang="en-US" sz="8000" dirty="0">
                <a:solidFill>
                  <a:schemeClr val="accent3">
                    <a:lumMod val="25000"/>
                  </a:schemeClr>
                </a:solidFill>
                <a:latin typeface="Abadi"/>
                <a:hlinkClick r:id="rId4"/>
              </a:rPr>
              <a:t>https://api.spacexdata.com/v4/rockets/</a:t>
            </a:r>
            <a:r>
              <a:rPr lang="en-US" sz="8000" dirty="0">
                <a:solidFill>
                  <a:schemeClr val="accent3">
                    <a:lumMod val="25000"/>
                  </a:schemeClr>
                </a:solidFill>
                <a:latin typeface="Abadi"/>
              </a:rPr>
              <a:t>)</a:t>
            </a:r>
          </a:p>
          <a:p>
            <a:pPr lvl="2">
              <a:lnSpc>
                <a:spcPct val="120000"/>
              </a:lnSpc>
              <a:spcBef>
                <a:spcPts val="1400"/>
              </a:spcBef>
            </a:pPr>
            <a:r>
              <a:rPr lang="en-US" sz="8000" dirty="0">
                <a:solidFill>
                  <a:schemeClr val="accent3">
                    <a:lumMod val="25000"/>
                  </a:schemeClr>
                </a:solidFill>
                <a:latin typeface="Abadi"/>
              </a:rPr>
              <a:t>Web Scraping (</a:t>
            </a:r>
            <a:r>
              <a:rPr lang="en-US" sz="8000" dirty="0">
                <a:solidFill>
                  <a:schemeClr val="accent3">
                    <a:lumMod val="25000"/>
                  </a:schemeClr>
                </a:solidFill>
                <a:latin typeface="Abadi"/>
                <a:hlinkClick r:id="rId5"/>
              </a:rPr>
              <a:t>https://en.wikipedia.org/wiki/List_of_Falcon/_9/_and_Falcon_Heavy_launches</a:t>
            </a:r>
            <a:r>
              <a:rPr lang="en-US" sz="80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accent3">
                    <a:lumMod val="25000"/>
                  </a:schemeClr>
                </a:solidFill>
                <a:latin typeface="Abadi"/>
              </a:rPr>
              <a:t>Collected data structured based on a landing outcome after analyzing features</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8944"/>
            <a:ext cx="10104817" cy="26887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100" dirty="0">
                <a:solidFill>
                  <a:schemeClr val="accent3">
                    <a:lumMod val="25000"/>
                  </a:schemeClr>
                </a:solidFill>
                <a:latin typeface="Abadi"/>
              </a:rPr>
              <a:t>Perform predictive analysis using classification models</a:t>
            </a:r>
          </a:p>
          <a:p>
            <a:pPr lvl="1">
              <a:lnSpc>
                <a:spcPct val="120000"/>
              </a:lnSpc>
              <a:spcBef>
                <a:spcPts val="1400"/>
              </a:spcBef>
            </a:pPr>
            <a:r>
              <a:rPr lang="en-US" sz="1700" dirty="0">
                <a:solidFill>
                  <a:schemeClr val="accent3">
                    <a:lumMod val="25000"/>
                  </a:schemeClr>
                </a:solidFill>
                <a:latin typeface="Abadi"/>
              </a:rPr>
              <a:t>Collected Data after Wrangling, EDA and Visualization, then it was divided in training and test datasets and was evaluated by 4 different classification models (Logistic Regression, SVM, KNN, Decision Tree) and each accuracy of these models was evaluated by using different combinations of parameters</a:t>
            </a:r>
          </a:p>
          <a:p>
            <a:pPr lvl="1">
              <a:lnSpc>
                <a:spcPct val="120000"/>
              </a:lnSpc>
              <a:spcBef>
                <a:spcPts val="1400"/>
              </a:spcBef>
            </a:pPr>
            <a:endParaRPr lang="en-US" sz="1700" dirty="0">
              <a:solidFill>
                <a:schemeClr val="accent3">
                  <a:lumMod val="25000"/>
                </a:schemeClr>
              </a:solidFill>
              <a:latin typeface="Abadi"/>
            </a:endParaRPr>
          </a:p>
          <a:p>
            <a:pPr lvl="1">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67336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SpaceX: </a:t>
            </a:r>
            <a:r>
              <a:rPr lang="en-US" sz="2000" dirty="0">
                <a:solidFill>
                  <a:schemeClr val="accent3">
                    <a:lumMod val="25000"/>
                  </a:schemeClr>
                </a:solidFill>
                <a:latin typeface="Abadi" panose="020B0604020104020204" pitchFamily="34" charset="0"/>
                <a:hlinkClick r:id="rId3"/>
              </a:rPr>
              <a:t>https://api.spacexdata.com/v4/rockets/</a:t>
            </a:r>
            <a:r>
              <a:rPr lang="en-US" sz="2000" dirty="0">
                <a:solidFill>
                  <a:schemeClr val="accent3">
                    <a:lumMod val="25000"/>
                  </a:schemeClr>
                </a:solidFill>
                <a:latin typeface="Abadi" panose="020B0604020104020204" pitchFamily="34" charset="0"/>
              </a:rPr>
              <a:t> (API used)</a:t>
            </a:r>
          </a:p>
          <a:p>
            <a:pPr lvl="1">
              <a:lnSpc>
                <a:spcPct val="100000"/>
              </a:lnSpc>
              <a:spcBef>
                <a:spcPts val="1400"/>
              </a:spcBef>
            </a:pPr>
            <a:r>
              <a:rPr lang="en-US" sz="2000" dirty="0">
                <a:solidFill>
                  <a:schemeClr val="accent3">
                    <a:lumMod val="25000"/>
                  </a:schemeClr>
                </a:solidFill>
                <a:latin typeface="Abadi" panose="020B0604020104020204" pitchFamily="34" charset="0"/>
              </a:rPr>
              <a:t>Wikipedia: </a:t>
            </a:r>
            <a:r>
              <a:rPr lang="en-US" sz="2000" dirty="0">
                <a:solidFill>
                  <a:schemeClr val="accent3">
                    <a:lumMod val="25000"/>
                  </a:schemeClr>
                </a:solidFill>
                <a:latin typeface="Abadi" panose="020B0604020104020204" pitchFamily="34" charset="0"/>
                <a:hlinkClick r:id="rId4"/>
              </a:rPr>
              <a:t>https://en.wikipedia.org/wiki/List_of_Falcon/_9/_and_Falcon_Heavy_launches</a:t>
            </a:r>
            <a:r>
              <a:rPr lang="en-US" sz="2000" dirty="0">
                <a:solidFill>
                  <a:schemeClr val="accent3">
                    <a:lumMod val="25000"/>
                  </a:schemeClr>
                </a:solidFill>
                <a:latin typeface="Abadi" panose="020B0604020104020204" pitchFamily="34" charset="0"/>
              </a:rPr>
              <a:t> (Web Scraping used)  </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818698"/>
            <a:ext cx="626291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01151" y="17116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a public API from where data can be obtained(</a:t>
            </a:r>
            <a:r>
              <a:rPr lang="en-US" sz="2200" dirty="0">
                <a:solidFill>
                  <a:schemeClr val="accent3">
                    <a:lumMod val="25000"/>
                  </a:schemeClr>
                </a:solidFill>
                <a:latin typeface="Abadi" panose="020B0604020104020204" pitchFamily="34" charset="0"/>
                <a:hlinkClick r:id="rId3"/>
              </a:rPr>
              <a:t>https://api.spacexdata.com/v4/rockets/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4"/>
              </a:rPr>
              <a:t>https://github.com/PanagiotisPrassas/IBM_Applied_Data_Science_Capstone/blob/main/01.Data%20Collection%20API.ipynb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BCEAC9B2-5118-F4FB-0590-25B7D2136887}"/>
              </a:ext>
            </a:extLst>
          </p:cNvPr>
          <p:cNvSpPr/>
          <p:nvPr/>
        </p:nvSpPr>
        <p:spPr>
          <a:xfrm>
            <a:off x="5551714"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launch data from API</a:t>
            </a:r>
          </a:p>
        </p:txBody>
      </p:sp>
      <p:sp>
        <p:nvSpPr>
          <p:cNvPr id="11" name="Arrow: Right 10">
            <a:extLst>
              <a:ext uri="{FF2B5EF4-FFF2-40B4-BE49-F238E27FC236}">
                <a16:creationId xmlns:a16="http://schemas.microsoft.com/office/drawing/2014/main" id="{2D5B74B8-4235-15AD-F271-37F9A96681F9}"/>
              </a:ext>
            </a:extLst>
          </p:cNvPr>
          <p:cNvSpPr/>
          <p:nvPr/>
        </p:nvSpPr>
        <p:spPr>
          <a:xfrm>
            <a:off x="7169986" y="2163427"/>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26B931-DC4E-1D83-C27D-16BDAFEDB9F9}"/>
              </a:ext>
            </a:extLst>
          </p:cNvPr>
          <p:cNvSpPr/>
          <p:nvPr/>
        </p:nvSpPr>
        <p:spPr>
          <a:xfrm>
            <a:off x="7799213"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 response using .</a:t>
            </a:r>
            <a:r>
              <a:rPr lang="en-US" dirty="0" err="1"/>
              <a:t>json</a:t>
            </a:r>
            <a:endParaRPr lang="en-US" dirty="0"/>
          </a:p>
        </p:txBody>
      </p:sp>
      <p:sp>
        <p:nvSpPr>
          <p:cNvPr id="15" name="Arrow: Right 14">
            <a:extLst>
              <a:ext uri="{FF2B5EF4-FFF2-40B4-BE49-F238E27FC236}">
                <a16:creationId xmlns:a16="http://schemas.microsoft.com/office/drawing/2014/main" id="{1CC42183-B247-98F0-B535-E0464F6CC92D}"/>
              </a:ext>
            </a:extLst>
          </p:cNvPr>
          <p:cNvSpPr/>
          <p:nvPr/>
        </p:nvSpPr>
        <p:spPr>
          <a:xfrm>
            <a:off x="9425027" y="2136213"/>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B3FA11-5B05-9D05-C397-5986A109E030}"/>
              </a:ext>
            </a:extLst>
          </p:cNvPr>
          <p:cNvSpPr/>
          <p:nvPr/>
        </p:nvSpPr>
        <p:spPr>
          <a:xfrm>
            <a:off x="10046713" y="1959429"/>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Apply custom functions</a:t>
            </a:r>
          </a:p>
        </p:txBody>
      </p:sp>
      <p:sp>
        <p:nvSpPr>
          <p:cNvPr id="17" name="Rectangle 16">
            <a:extLst>
              <a:ext uri="{FF2B5EF4-FFF2-40B4-BE49-F238E27FC236}">
                <a16:creationId xmlns:a16="http://schemas.microsoft.com/office/drawing/2014/main" id="{B33D9195-F856-352D-9718-D061719E062C}"/>
              </a:ext>
            </a:extLst>
          </p:cNvPr>
          <p:cNvSpPr/>
          <p:nvPr/>
        </p:nvSpPr>
        <p:spPr>
          <a:xfrm>
            <a:off x="10112428" y="3670644"/>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data into dictionary</a:t>
            </a:r>
          </a:p>
        </p:txBody>
      </p:sp>
      <p:sp>
        <p:nvSpPr>
          <p:cNvPr id="18" name="Arrow: Right 17">
            <a:extLst>
              <a:ext uri="{FF2B5EF4-FFF2-40B4-BE49-F238E27FC236}">
                <a16:creationId xmlns:a16="http://schemas.microsoft.com/office/drawing/2014/main" id="{CF75B211-1DEC-65DE-A568-117EF155DE3A}"/>
              </a:ext>
            </a:extLst>
          </p:cNvPr>
          <p:cNvSpPr/>
          <p:nvPr/>
        </p:nvSpPr>
        <p:spPr>
          <a:xfrm rot="10800000">
            <a:off x="9436496" y="3874642"/>
            <a:ext cx="58331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FF3F256-1E8D-086A-01F8-77DA640B0578}"/>
              </a:ext>
            </a:extLst>
          </p:cNvPr>
          <p:cNvSpPr/>
          <p:nvPr/>
        </p:nvSpPr>
        <p:spPr>
          <a:xfrm>
            <a:off x="7798112" y="3670643"/>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(only Falcon9 launches)</a:t>
            </a:r>
          </a:p>
        </p:txBody>
      </p:sp>
      <p:sp>
        <p:nvSpPr>
          <p:cNvPr id="22" name="Arrow: Down 21">
            <a:extLst>
              <a:ext uri="{FF2B5EF4-FFF2-40B4-BE49-F238E27FC236}">
                <a16:creationId xmlns:a16="http://schemas.microsoft.com/office/drawing/2014/main" id="{ADEE4177-C77F-A3F2-3E91-53A18A5AB982}"/>
              </a:ext>
            </a:extLst>
          </p:cNvPr>
          <p:cNvSpPr/>
          <p:nvPr/>
        </p:nvSpPr>
        <p:spPr>
          <a:xfrm>
            <a:off x="10577282" y="2966055"/>
            <a:ext cx="484632" cy="5905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8C909E1-7D3F-1DC8-A29B-6E434745D8BE}"/>
              </a:ext>
            </a:extLst>
          </p:cNvPr>
          <p:cNvSpPr/>
          <p:nvPr/>
        </p:nvSpPr>
        <p:spPr>
          <a:xfrm rot="10800000">
            <a:off x="7141906" y="3883143"/>
            <a:ext cx="58331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708D44-9083-9C08-DF21-A97BB5377243}"/>
              </a:ext>
            </a:extLst>
          </p:cNvPr>
          <p:cNvSpPr/>
          <p:nvPr/>
        </p:nvSpPr>
        <p:spPr>
          <a:xfrm>
            <a:off x="5551714" y="3679145"/>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Replace Missing Values</a:t>
            </a:r>
          </a:p>
        </p:txBody>
      </p:sp>
      <p:sp>
        <p:nvSpPr>
          <p:cNvPr id="25" name="Arrow: Down 24">
            <a:extLst>
              <a:ext uri="{FF2B5EF4-FFF2-40B4-BE49-F238E27FC236}">
                <a16:creationId xmlns:a16="http://schemas.microsoft.com/office/drawing/2014/main" id="{690D3FF6-219C-3E53-684A-D0171516CFAA}"/>
              </a:ext>
            </a:extLst>
          </p:cNvPr>
          <p:cNvSpPr/>
          <p:nvPr/>
        </p:nvSpPr>
        <p:spPr>
          <a:xfrm>
            <a:off x="6027811" y="4694876"/>
            <a:ext cx="484632" cy="5905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62D7778A-A8FC-42FB-3F7D-751696414743}"/>
              </a:ext>
            </a:extLst>
          </p:cNvPr>
          <p:cNvSpPr/>
          <p:nvPr/>
        </p:nvSpPr>
        <p:spPr>
          <a:xfrm>
            <a:off x="6579438" y="5276362"/>
            <a:ext cx="59478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2E42F6-4DDB-F7E5-2A6B-836AA073BF56}"/>
              </a:ext>
            </a:extLst>
          </p:cNvPr>
          <p:cNvSpPr/>
          <p:nvPr/>
        </p:nvSpPr>
        <p:spPr>
          <a:xfrm>
            <a:off x="7799213" y="5044912"/>
            <a:ext cx="1545771" cy="892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Data to CSV</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384</TotalTime>
  <Words>2474</Words>
  <Application>Microsoft Office PowerPoint</Application>
  <PresentationFormat>Widescreen</PresentationFormat>
  <Paragraphs>304</Paragraphs>
  <Slides>49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Panagiotis Prassas</cp:lastModifiedBy>
  <cp:revision>203</cp:revision>
  <dcterms:created xsi:type="dcterms:W3CDTF">2021-04-29T18:58:34Z</dcterms:created>
  <dcterms:modified xsi:type="dcterms:W3CDTF">2024-07-29T16:40:05Z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